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61" r:id="rId5"/>
    <p:sldId id="286" r:id="rId6"/>
    <p:sldId id="285" r:id="rId7"/>
    <p:sldId id="264" r:id="rId8"/>
    <p:sldId id="263" r:id="rId9"/>
    <p:sldId id="262" r:id="rId10"/>
    <p:sldId id="271" r:id="rId11"/>
    <p:sldId id="270" r:id="rId12"/>
    <p:sldId id="268" r:id="rId13"/>
    <p:sldId id="272" r:id="rId14"/>
    <p:sldId id="273" r:id="rId15"/>
    <p:sldId id="276" r:id="rId16"/>
    <p:sldId id="277" r:id="rId17"/>
    <p:sldId id="278" r:id="rId18"/>
    <p:sldId id="279" r:id="rId19"/>
    <p:sldId id="274" r:id="rId20"/>
    <p:sldId id="280" r:id="rId21"/>
    <p:sldId id="275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554163"/>
            <a:ext cx="9144000" cy="4525962"/>
          </a:xfrm>
        </p:spPr>
        <p:txBody>
          <a:bodyPr/>
          <a:lstStyle/>
          <a:p>
            <a:pPr marL="0" lvl="0" indent="0"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None/>
            </a:pPr>
            <a:r>
              <a:rPr lang="ru-RU" altLang="ru-RU" sz="72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ЕДИНЫЙ </a:t>
            </a:r>
            <a:r>
              <a:rPr lang="ru-RU" altLang="ru-RU" sz="6600" b="1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ГОСУДАРСТВЕННЫЙ</a:t>
            </a:r>
            <a:r>
              <a:rPr lang="ru-RU" altLang="ru-RU" sz="7200" b="1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 </a:t>
            </a:r>
            <a:r>
              <a:rPr lang="ru-RU" altLang="ru-RU" sz="72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ЭКЗАМЕН - </a:t>
            </a:r>
            <a:r>
              <a:rPr lang="ru-RU" altLang="ru-RU" sz="7200" b="1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2018</a:t>
            </a:r>
            <a:endParaRPr lang="ru-RU" altLang="ru-RU" sz="7200" b="1" dirty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6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  <a:t>Запрещается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7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Выносить из учебных кабинетов темы сочинений на бумажном или электронном носителях</a:t>
            </a:r>
          </a:p>
          <a:p>
            <a:pPr>
              <a:lnSpc>
                <a:spcPct val="80000"/>
              </a:lnSpc>
            </a:pPr>
            <a:r>
              <a:rPr lang="ru-RU" sz="37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Фотографировать бланки и темы сочинения </a:t>
            </a:r>
          </a:p>
        </p:txBody>
      </p:sp>
    </p:spTree>
    <p:extLst>
      <p:ext uri="{BB962C8B-B14F-4D97-AF65-F5344CB8AC3E}">
        <p14:creationId xmlns:p14="http://schemas.microsoft.com/office/powerpoint/2010/main" val="3219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defTabSz="449263" fontAlgn="base" hangingPunct="0">
              <a:lnSpc>
                <a:spcPct val="93000"/>
              </a:lnSpc>
              <a:spcAft>
                <a:spcPct val="0"/>
              </a:spcAft>
            </a:pPr>
            <a:r>
              <a:rPr lang="ru-RU" altLang="ru-RU" sz="44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  <a:t>Критерии оценки итогового сочинения (изложения)</a:t>
            </a:r>
            <a:br>
              <a:rPr lang="ru-RU" altLang="ru-RU" sz="44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0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Содержание изложения;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0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Логичность изложения;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0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Использование элементов стиля исходного текста;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0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Качество письменной речи;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0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Грамотность.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5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838200"/>
          </a:xfrm>
        </p:spPr>
        <p:txBody>
          <a:bodyPr>
            <a:noAutofit/>
          </a:bodyPr>
          <a:lstStyle/>
          <a:p>
            <a:pPr lvl="0" defTabSz="449263" fontAlgn="base" hangingPunct="0">
              <a:lnSpc>
                <a:spcPct val="93000"/>
              </a:lnSpc>
              <a:spcAft>
                <a:spcPct val="0"/>
              </a:spcAft>
            </a:pPr>
            <a:r>
              <a:rPr lang="ru-RU" altLang="ru-RU" sz="40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  <a:t>Заявление для участия в ЕГЭ</a:t>
            </a:r>
            <a:br>
              <a:rPr lang="ru-RU" altLang="ru-RU" sz="40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</a:br>
            <a:endParaRPr lang="ru-RU" sz="4000" b="1" cap="none" dirty="0">
              <a:solidFill>
                <a:srgbClr val="000000"/>
              </a:solidFill>
              <a:effectLst/>
              <a:latin typeface="Arial" charset="0"/>
              <a:ea typeface="+mn-ea"/>
              <a:cs typeface="Arial Unicode MS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Tx/>
              <a:buSzPct val="45000"/>
              <a:buNone/>
            </a:pPr>
            <a:endParaRPr lang="ru-RU" altLang="ru-RU" sz="6000" dirty="0" smtClean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pPr marL="0" lvl="0" indent="0"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Tx/>
              <a:buSzPct val="45000"/>
              <a:buNone/>
            </a:pPr>
            <a:r>
              <a:rPr lang="ru-RU" altLang="ru-RU" sz="60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До </a:t>
            </a:r>
            <a:r>
              <a:rPr lang="ru-RU" altLang="ru-RU" sz="6000" dirty="0">
                <a:solidFill>
                  <a:srgbClr val="FF0000"/>
                </a:solidFill>
                <a:latin typeface="Arial" charset="0"/>
                <a:cs typeface="Arial Unicode MS" charset="0"/>
              </a:rPr>
              <a:t>1 февраля </a:t>
            </a:r>
            <a:r>
              <a:rPr lang="ru-RU" altLang="ru-RU" sz="60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201</a:t>
            </a:r>
            <a:r>
              <a:rPr lang="en-US" altLang="ru-RU" sz="600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8</a:t>
            </a:r>
            <a:r>
              <a:rPr lang="ru-RU" altLang="ru-RU" sz="600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 </a:t>
            </a:r>
            <a:r>
              <a:rPr lang="ru-RU" altLang="ru-RU" sz="60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56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  <a:t>Предметы ЕГЭ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ru-RU" sz="7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Русский язык</a:t>
            </a:r>
          </a:p>
          <a:p>
            <a:pPr lvl="0"/>
            <a:r>
              <a:rPr lang="ru-RU" sz="7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Математика (базовая и профильная)</a:t>
            </a:r>
          </a:p>
          <a:p>
            <a:pPr lvl="0"/>
            <a:r>
              <a:rPr lang="ru-RU" sz="7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Физика</a:t>
            </a:r>
          </a:p>
          <a:p>
            <a:pPr lvl="0"/>
            <a:r>
              <a:rPr lang="ru-RU" sz="7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Химия</a:t>
            </a:r>
          </a:p>
          <a:p>
            <a:pPr lvl="0"/>
            <a:r>
              <a:rPr lang="ru-RU" sz="7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Биология</a:t>
            </a:r>
          </a:p>
          <a:p>
            <a:pPr lvl="0"/>
            <a:r>
              <a:rPr lang="ru-RU" sz="7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География</a:t>
            </a:r>
          </a:p>
          <a:p>
            <a:pPr lvl="0"/>
            <a:r>
              <a:rPr lang="ru-RU" sz="7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История</a:t>
            </a:r>
          </a:p>
          <a:p>
            <a:pPr lvl="0"/>
            <a:r>
              <a:rPr lang="ru-RU" sz="7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Информатика и ИКТ</a:t>
            </a:r>
          </a:p>
          <a:p>
            <a:pPr lvl="0"/>
            <a:r>
              <a:rPr lang="ru-RU" sz="7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Английский язык</a:t>
            </a:r>
          </a:p>
          <a:p>
            <a:pPr lvl="0"/>
            <a:r>
              <a:rPr lang="ru-RU" sz="7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Немецкий язык</a:t>
            </a:r>
          </a:p>
          <a:p>
            <a:pPr lvl="0"/>
            <a:r>
              <a:rPr lang="ru-RU" sz="7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Литература</a:t>
            </a:r>
          </a:p>
          <a:p>
            <a:pPr lvl="0"/>
            <a:r>
              <a:rPr lang="ru-RU" sz="7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Обществознание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4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40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Для получения аттестата математику можно сдать на базовом уровне.</a:t>
            </a:r>
          </a:p>
          <a:p>
            <a:pPr>
              <a:lnSpc>
                <a:spcPct val="80000"/>
              </a:lnSpc>
            </a:pPr>
            <a:endParaRPr lang="ru-RU" sz="4000" dirty="0" smtClean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Для </a:t>
            </a:r>
            <a:r>
              <a:rPr lang="ru-RU" sz="40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поступления в </a:t>
            </a:r>
            <a:r>
              <a:rPr lang="ru-RU" sz="40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ВУЗ необходимо </a:t>
            </a:r>
            <a:r>
              <a:rPr lang="ru-RU" sz="40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сдать ЕГЭ по математике профильного уровня</a:t>
            </a:r>
          </a:p>
        </p:txBody>
      </p:sp>
    </p:spTree>
    <p:extLst>
      <p:ext uri="{BB962C8B-B14F-4D97-AF65-F5344CB8AC3E}">
        <p14:creationId xmlns:p14="http://schemas.microsoft.com/office/powerpoint/2010/main" val="32717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  <a:t>Правила и процедура проведения ЕГЭ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Участники ЕГЭ получают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пропуск.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пропуске на ЕГЭ указывается: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Предметы ЕГЭ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Адреса пунктов проведения экзамена (далее – ППЭ)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Даты и время начала экзаменов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Коды образовательного учреждения и ППЭ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cap="none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ЕГЭ проводится в специальных </a:t>
            </a:r>
            <a:r>
              <a:rPr lang="ru-RU" sz="3200" b="1" u="sng" cap="none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пунктах</a:t>
            </a:r>
            <a:r>
              <a:rPr lang="ru-RU" sz="3200" b="1" cap="none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проведения экзамена (ППЭ)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ППЭ  нужно приходить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паспортом и пропуском.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ППЭ выпускников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сопровождают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уполномоченные представители от образовательного учреждения, в котором они обучаются.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участников экзамена происходит в образовательном учреждении, в котором они обучаются.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отсутствии документа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удостоверяющего личность, выпускника допускают в ППЭ по протоколу идентификации личности.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32726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ЕГЭ начинается в 10:00 по местному времени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Время начала и окончания экзамена фиксируется на доске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Разрешается пользоваться на ЕГЭ: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по математике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линейкой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по физике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линейкой и непрограммируемым калькулятором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по химии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непрограммируемым калькулятором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по географии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линейкой, непрограммируемым калькулятором, транспортиром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2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cap="none" dirty="0">
                <a:solidFill>
                  <a:srgbClr val="464646"/>
                </a:solidFill>
                <a:effectLst/>
                <a:latin typeface="Times New Roman" pitchFamily="18" charset="0"/>
                <a:cs typeface="Times New Roman" pitchFamily="18" charset="0"/>
              </a:rPr>
              <a:t>Действия участников ЕГЭ во время проведения экзаменов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Участники ЕГЭ в день проведения ЕГЭ: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-прибывают в </a:t>
            </a: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Лицей;</a:t>
            </a:r>
            <a:endParaRPr lang="ru-RU" sz="2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-вместе с представителем ОУ прибывают в ППЭ;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-сдают мобильные телефоны уполномоченному представителю ОУ или организатору ППЭ на входе;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-оставляют лишние вещи в аудитории </a:t>
            </a: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личных вещей;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-проходят в аудиторию, предъявив документ, взяв с собой только паспорт, ручку и разрешенное для использования </a:t>
            </a: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дополнительное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оборудование;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-занимают в экзаменационной аудитории место, указанное организатором в аудитории.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92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119824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400" b="1" cap="none" dirty="0">
                <a:solidFill>
                  <a:srgbClr val="FF3333"/>
                </a:solidFill>
                <a:effectLst/>
                <a:latin typeface="Arial" charset="0"/>
                <a:ea typeface="+mn-ea"/>
                <a:cs typeface="Arial Unicode MS" charset="0"/>
              </a:rPr>
              <a:t>Запрещено иметь при себе </a:t>
            </a:r>
            <a:br>
              <a:rPr lang="ru-RU" altLang="ru-RU" sz="4400" b="1" cap="none" dirty="0">
                <a:solidFill>
                  <a:srgbClr val="FF3333"/>
                </a:solidFill>
                <a:effectLst/>
                <a:latin typeface="Arial" charset="0"/>
                <a:ea typeface="+mn-ea"/>
                <a:cs typeface="Arial Unicode MS" charset="0"/>
              </a:rPr>
            </a:br>
            <a:r>
              <a:rPr lang="ru-RU" altLang="ru-RU" sz="4400" b="1" cap="none" dirty="0">
                <a:solidFill>
                  <a:srgbClr val="FF3333"/>
                </a:solidFill>
                <a:effectLst/>
                <a:latin typeface="Arial" charset="0"/>
                <a:ea typeface="+mn-ea"/>
                <a:cs typeface="Arial Unicode MS" charset="0"/>
              </a:rPr>
              <a:t>во время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4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Средства связи, </a:t>
            </a:r>
            <a:endParaRPr lang="ru-RU" altLang="ru-RU" sz="4400" dirty="0" smtClean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pPr marL="0" lvl="0" indent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4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электронно-вычислительную </a:t>
            </a:r>
            <a:r>
              <a:rPr lang="ru-RU" altLang="ru-RU" sz="44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технику, фото- и видеоаппаратуру</a:t>
            </a:r>
            <a:r>
              <a:rPr lang="ru-RU" altLang="ru-RU" sz="44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,</a:t>
            </a:r>
          </a:p>
          <a:p>
            <a:pPr marL="0" lvl="0" indent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4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 </a:t>
            </a:r>
            <a:r>
              <a:rPr lang="ru-RU" altLang="ru-RU" sz="44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справочные материалы</a:t>
            </a:r>
            <a:r>
              <a:rPr lang="ru-RU" altLang="ru-RU" sz="44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,</a:t>
            </a:r>
          </a:p>
          <a:p>
            <a:pPr marL="0" lvl="0" indent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4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 </a:t>
            </a:r>
            <a:r>
              <a:rPr lang="ru-RU" altLang="ru-RU" sz="44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письменные заметки </a:t>
            </a:r>
            <a:endParaRPr lang="ru-RU" altLang="ru-RU" sz="4400" dirty="0" smtClean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pPr marL="0" lvl="0" indent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4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иные </a:t>
            </a:r>
            <a:r>
              <a:rPr lang="ru-RU" altLang="ru-RU" sz="44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средства хранения и передачи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6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332656"/>
            <a:ext cx="8686800" cy="5819477"/>
          </a:xfrm>
        </p:spPr>
        <p:txBody>
          <a:bodyPr>
            <a:normAutofit fontScale="77500" lnSpcReduction="20000"/>
          </a:bodyPr>
          <a:lstStyle/>
          <a:p>
            <a:pPr marL="0" lvl="0" indent="0"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None/>
            </a:pPr>
            <a:r>
              <a:rPr lang="ru-RU" altLang="ru-RU" sz="44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Нормативные документы</a:t>
            </a:r>
          </a:p>
          <a:p>
            <a:pPr algn="just"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ru-RU" altLang="ru-RU" sz="3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Федеральный закон от 29.12.2012 N 273-ФЗ (ред. от 13.07.2015) "Об образовании в Российской Федерации" (с изм. и доп., вступ. в силу с 24.07.2015);</a:t>
            </a:r>
          </a:p>
          <a:p>
            <a:pPr algn="just"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ru-RU" altLang="ru-RU" sz="3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Приказ </a:t>
            </a:r>
            <a:r>
              <a:rPr lang="ru-RU" altLang="ru-RU" sz="3300" dirty="0" err="1">
                <a:solidFill>
                  <a:srgbClr val="000000"/>
                </a:solidFill>
                <a:latin typeface="Arial" charset="0"/>
                <a:cs typeface="Arial Unicode MS" charset="0"/>
              </a:rPr>
              <a:t>Минобрнауки</a:t>
            </a:r>
            <a:r>
              <a:rPr lang="ru-RU" altLang="ru-RU" sz="33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 России от 26.12.2013 №1400 "Порядок проведения государственной итоговой аттестации по образовательным программам среднего общего образования</a:t>
            </a:r>
            <a:r>
              <a:rPr lang="ru-RU" altLang="ru-RU" sz="33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";</a:t>
            </a:r>
          </a:p>
          <a:p>
            <a:pPr algn="just"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ru-RU" sz="34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Приказом </a:t>
            </a:r>
            <a:r>
              <a:rPr lang="ru-RU" sz="3400" dirty="0" err="1">
                <a:solidFill>
                  <a:srgbClr val="000000"/>
                </a:solidFill>
                <a:latin typeface="Arial" charset="0"/>
                <a:cs typeface="Arial Unicode MS" charset="0"/>
              </a:rPr>
              <a:t>Минобрнауки</a:t>
            </a:r>
            <a:r>
              <a:rPr lang="ru-RU" sz="34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 России от 09.01.2017 N 6 "О внесении изменений в Порядок проведения государственной итоговой аттестации по образовательным программам среднего общего образования, утвержденный приказом Министерства образования и науки Российской Федерации от 26 декабря 2013 г. N 1400"</a:t>
            </a:r>
            <a:endParaRPr lang="ru-RU" altLang="ru-RU" sz="3400" dirty="0">
              <a:solidFill>
                <a:srgbClr val="000000"/>
              </a:solidFill>
              <a:latin typeface="Arial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3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cap="none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окончании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участник ЕГЭ сдает организатору в аудитории экзаменационные материалы.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Если участник ЕГЭ по состоянию здоровья не может завершить выполнение экзаменационной работы, он может досрочно удалиться с экзамена.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Если участник ЕГЭ нарушит установленные правила поведения на ЕГЭ, его удаляют с экзамена.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этих случаях руководитель ППЭ оформляет акт, который передает на рассмотрение в ГЭК.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6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  <a:t>Результаты ЕГЭ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Выполненная экзаменационная работа оценивается в первичных баллах.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Первичные баллы переводятся в тестовые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которые и устанавливают итоговый результат ЕГЭ по 100-бальной шкале.</a:t>
            </a:r>
          </a:p>
          <a:p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 ЕГЭ каждого участника заносятся в федеральную информационную систему.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3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700" b="1" i="1" cap="none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Неудовлетворительный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Если выпускник текущего года получает результаты ниже минимального количества баллов и по русскому языку и по математике, он сможет пересдать ЕГЭ 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только в следующем году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4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Если выпускник текущего года получает результат ниже минимального количества баллов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одному из обязательных предметов 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(русский язык или математика), то он может пересдать этот экзамен в этом году в резервные дни.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52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700" b="1" i="1" cap="none" dirty="0">
                <a:solidFill>
                  <a:srgbClr val="464646"/>
                </a:solidFill>
                <a:effectLst/>
                <a:latin typeface="Times New Roman" pitchFamily="18" charset="0"/>
                <a:cs typeface="Times New Roman" pitchFamily="18" charset="0"/>
              </a:rPr>
              <a:t>До повторной сдачи ЕГЭ в текущем году </a:t>
            </a:r>
            <a:r>
              <a:rPr lang="ru-RU" sz="3700" b="1" i="1" u="sng" cap="none" dirty="0">
                <a:solidFill>
                  <a:srgbClr val="464646"/>
                </a:solidFill>
                <a:effectLst/>
                <a:latin typeface="Times New Roman" pitchFamily="18" charset="0"/>
                <a:cs typeface="Times New Roman" pitchFamily="18" charset="0"/>
              </a:rPr>
              <a:t>не допускаются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Участники ЕГЭ,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явившиеся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экзамен без уважительной причины;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Участники ЕГЭ, результаты которых были отменены ГЭК в связи с выявлением фактов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нарушения участником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ЕГЭ установленного порядка проведения ЕГЭ.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9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5400" b="1" dirty="0" smtClean="0"/>
          </a:p>
          <a:p>
            <a:pPr marL="0" indent="0">
              <a:buNone/>
            </a:pPr>
            <a:endParaRPr lang="ru-RU" sz="5400" b="1" dirty="0" smtClean="0"/>
          </a:p>
          <a:p>
            <a:pPr marL="0" indent="0" algn="ctr">
              <a:buNone/>
            </a:pPr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9338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defTabSz="449263" fontAlgn="base" hangingPunct="0">
              <a:lnSpc>
                <a:spcPct val="93000"/>
              </a:lnSpc>
              <a:spcAft>
                <a:spcPct val="0"/>
              </a:spcAft>
            </a:pPr>
            <a:r>
              <a:rPr lang="ru-RU" altLang="ru-RU" sz="44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  <a:t>Информационные ресурсы</a:t>
            </a:r>
            <a:br>
              <a:rPr lang="ru-RU" altLang="ru-RU" sz="44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36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http://www.ege.edu.ru/</a:t>
            </a:r>
            <a:r>
              <a:rPr lang="ru-RU" altLang="ru-RU" sz="36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  - официальный информационный портал ЕГЭ;</a:t>
            </a:r>
          </a:p>
          <a:p>
            <a:pPr marL="0" lvl="0" indent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36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http://ege.edu22.info/</a:t>
            </a:r>
            <a:r>
              <a:rPr lang="ru-RU" altLang="ru-RU" sz="36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 - сайт информационной поддержки государственной итоговой аттестации в Алтайском крае;</a:t>
            </a:r>
          </a:p>
          <a:p>
            <a:pPr marL="0" lvl="0" indent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36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http://educrub.edu22.info/</a:t>
            </a:r>
            <a:r>
              <a:rPr lang="ru-RU" altLang="ru-RU" sz="36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 - официальный сайт МКУ "Управление образования"  г. Рубцовска;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1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defTabSz="449263" fontAlgn="base" hangingPunct="0">
              <a:lnSpc>
                <a:spcPct val="93000"/>
              </a:lnSpc>
              <a:spcAft>
                <a:spcPct val="0"/>
              </a:spcAft>
            </a:pPr>
            <a:r>
              <a:rPr lang="ru-RU" altLang="ru-RU" sz="44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  <a:t>Итоговое сочинение (изложение)</a:t>
            </a:r>
            <a:br>
              <a:rPr lang="ru-RU" altLang="ru-RU" sz="44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None/>
            </a:pPr>
            <a:r>
              <a:rPr lang="ru-RU" altLang="ru-RU" sz="4400" b="1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Дата </a:t>
            </a:r>
            <a:r>
              <a:rPr lang="ru-RU" altLang="ru-RU" sz="44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проведения </a:t>
            </a:r>
            <a:endParaRPr lang="ru-RU" altLang="ru-RU" sz="4400" b="1" dirty="0" smtClean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pPr marL="0" lvl="0" indent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4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Основной этап: </a:t>
            </a:r>
            <a:r>
              <a:rPr lang="ru-RU" altLang="ru-RU" sz="44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6 декабря 2017 года</a:t>
            </a:r>
            <a:r>
              <a:rPr lang="ru-RU" altLang="ru-RU" sz="44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; </a:t>
            </a:r>
            <a:endParaRPr lang="ru-RU" altLang="ru-RU" sz="4400" dirty="0" smtClean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pPr marL="0" lvl="0" indent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4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 Дополнительный этап: </a:t>
            </a:r>
            <a:r>
              <a:rPr lang="ru-RU" sz="44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7 февраля </a:t>
            </a:r>
            <a:r>
              <a:rPr lang="ru-RU" sz="4400" b="1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2018 года; </a:t>
            </a:r>
            <a:r>
              <a:rPr lang="ru-RU" sz="44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16 мая </a:t>
            </a:r>
            <a:r>
              <a:rPr lang="ru-RU" sz="4400" b="1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2018 года</a:t>
            </a:r>
            <a:endParaRPr lang="ru-RU" altLang="ru-RU" sz="4400" b="1" dirty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97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Срок подачи заявлений:</a:t>
            </a:r>
          </a:p>
          <a:p>
            <a:pPr marL="0" indent="0">
              <a:buNone/>
            </a:pPr>
            <a:r>
              <a:rPr lang="ru-RU" sz="6000" dirty="0"/>
              <a:t>д</a:t>
            </a:r>
            <a:r>
              <a:rPr lang="ru-RU" sz="6000" dirty="0" smtClean="0"/>
              <a:t>о 22 ноября  2017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80155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1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Начало -  </a:t>
            </a:r>
            <a:r>
              <a:rPr lang="ru-RU" altLang="ru-RU" sz="41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10.00 час.</a:t>
            </a:r>
          </a:p>
          <a:p>
            <a:pPr marL="0" lvl="0" indent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1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Продолжительность – </a:t>
            </a:r>
            <a:r>
              <a:rPr lang="ru-RU" altLang="ru-RU" sz="41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235 минут</a:t>
            </a:r>
            <a:r>
              <a:rPr lang="ru-RU" altLang="ru-RU" sz="41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;</a:t>
            </a:r>
          </a:p>
          <a:p>
            <a:pPr marL="0" lvl="0" indent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altLang="ru-RU" sz="41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Результат итогового сочинения (изложения) – "</a:t>
            </a:r>
            <a:r>
              <a:rPr lang="ru-RU" altLang="ru-RU" sz="41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зачет</a:t>
            </a:r>
            <a:r>
              <a:rPr lang="ru-RU" altLang="ru-RU" sz="41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" или " </a:t>
            </a:r>
            <a:r>
              <a:rPr lang="ru-RU" altLang="ru-RU" sz="4100" b="1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не зачет</a:t>
            </a:r>
            <a:r>
              <a:rPr lang="ru-RU" altLang="ru-RU" sz="41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";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45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sz="44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  <a:t>Направления тем итогового сочинения:</a:t>
            </a:r>
            <a:br>
              <a:rPr lang="ru-RU" sz="44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</a:br>
            <a:endParaRPr lang="ru-RU" sz="4400" b="1" cap="none" dirty="0">
              <a:solidFill>
                <a:srgbClr val="000000"/>
              </a:solidFill>
              <a:effectLst/>
              <a:latin typeface="Arial" charset="0"/>
              <a:ea typeface="+mn-ea"/>
              <a:cs typeface="Arial Unicode MS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425"/>
              </a:spcAft>
            </a:pPr>
            <a:r>
              <a:rPr lang="ru-RU" sz="48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- </a:t>
            </a:r>
            <a:r>
              <a:rPr lang="ru-RU" sz="48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"</a:t>
            </a:r>
            <a:r>
              <a:rPr lang="ru-RU" sz="4800" dirty="0">
                <a:solidFill>
                  <a:srgbClr val="000000"/>
                </a:solidFill>
                <a:latin typeface="Verdana" panose="020B0604030504040204" pitchFamily="34" charset="0"/>
              </a:rPr>
              <a:t>Верность и измена</a:t>
            </a:r>
            <a:r>
              <a:rPr lang="ru-RU" sz="48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"</a:t>
            </a:r>
            <a:endParaRPr lang="ru-RU" sz="4800" dirty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425"/>
              </a:spcAft>
            </a:pPr>
            <a:r>
              <a:rPr lang="ru-RU" sz="48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- </a:t>
            </a:r>
            <a:r>
              <a:rPr lang="ru-RU" sz="48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"</a:t>
            </a:r>
            <a:r>
              <a:rPr lang="ru-RU" sz="4800" dirty="0">
                <a:solidFill>
                  <a:srgbClr val="000000"/>
                </a:solidFill>
                <a:latin typeface="Verdana" panose="020B0604030504040204" pitchFamily="34" charset="0"/>
              </a:rPr>
              <a:t>Равнодушие и отзывчивость</a:t>
            </a:r>
            <a:r>
              <a:rPr lang="ru-RU" sz="48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"</a:t>
            </a:r>
            <a:endParaRPr lang="ru-RU" sz="4800" dirty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425"/>
              </a:spcAft>
            </a:pPr>
            <a:r>
              <a:rPr lang="ru-RU" sz="48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- </a:t>
            </a:r>
            <a:r>
              <a:rPr lang="ru-RU" sz="48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"</a:t>
            </a:r>
            <a:r>
              <a:rPr lang="ru-RU" sz="4400" dirty="0">
                <a:solidFill>
                  <a:srgbClr val="000000"/>
                </a:solidFill>
                <a:latin typeface="Verdana" panose="020B0604030504040204" pitchFamily="34" charset="0"/>
              </a:rPr>
              <a:t>Цели и средства</a:t>
            </a:r>
            <a:r>
              <a:rPr lang="ru-RU" sz="48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"</a:t>
            </a:r>
            <a:endParaRPr lang="ru-RU" sz="4800" dirty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425"/>
              </a:spcAft>
            </a:pPr>
            <a:r>
              <a:rPr lang="ru-RU" sz="48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- </a:t>
            </a:r>
            <a:r>
              <a:rPr lang="ru-RU" sz="48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"</a:t>
            </a:r>
            <a:r>
              <a:rPr lang="ru-RU" sz="4400" dirty="0">
                <a:solidFill>
                  <a:srgbClr val="000000"/>
                </a:solidFill>
                <a:latin typeface="Verdana" panose="020B0604030504040204" pitchFamily="34" charset="0"/>
              </a:rPr>
              <a:t>Смелость и трусость</a:t>
            </a:r>
            <a:r>
              <a:rPr lang="ru-RU" sz="48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" </a:t>
            </a:r>
            <a:endParaRPr lang="ru-RU" sz="4800" dirty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425"/>
              </a:spcAft>
            </a:pPr>
            <a:r>
              <a:rPr lang="ru-RU" sz="48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- </a:t>
            </a:r>
            <a:r>
              <a:rPr lang="ru-RU" sz="48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"</a:t>
            </a:r>
            <a:r>
              <a:rPr lang="ru-RU" sz="4400" dirty="0">
                <a:solidFill>
                  <a:srgbClr val="000000"/>
                </a:solidFill>
                <a:latin typeface="Verdana" panose="020B0604030504040204" pitchFamily="34" charset="0"/>
              </a:rPr>
              <a:t>Человек и общество</a:t>
            </a:r>
            <a:r>
              <a:rPr lang="ru-RU" sz="4800" dirty="0" smtClean="0">
                <a:solidFill>
                  <a:srgbClr val="000000"/>
                </a:solidFill>
                <a:latin typeface="Arial" charset="0"/>
                <a:cs typeface="Arial Unicode MS" charset="0"/>
              </a:rPr>
              <a:t>".</a:t>
            </a:r>
            <a:r>
              <a:rPr lang="ru-RU" sz="48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740080" cy="838200"/>
          </a:xfrm>
        </p:spPr>
        <p:txBody>
          <a:bodyPr>
            <a:noAutofit/>
          </a:bodyPr>
          <a:lstStyle/>
          <a:p>
            <a:pPr algn="ctr"/>
            <a:r>
              <a:rPr lang="ru-RU" altLang="ru-RU" sz="4000" b="1" cap="none" dirty="0" smtClean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  <a:t>Разрешается </a:t>
            </a:r>
            <a:r>
              <a:rPr lang="ru-RU" altLang="ru-RU" sz="40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  <a:t>иметь при себе во время итогового сочинения (изложения)</a:t>
            </a:r>
            <a:br>
              <a:rPr lang="ru-RU" altLang="ru-RU" sz="40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</a:br>
            <a:endParaRPr lang="ru-RU" sz="4000" b="1" cap="none" dirty="0">
              <a:solidFill>
                <a:srgbClr val="000000"/>
              </a:solidFill>
              <a:effectLst/>
              <a:latin typeface="Arial" charset="0"/>
              <a:ea typeface="+mn-ea"/>
              <a:cs typeface="Arial Unicode MS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4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Черная гелевая ручка</a:t>
            </a:r>
          </a:p>
          <a:p>
            <a:r>
              <a:rPr lang="ru-RU" sz="44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Документ, удостоверяющий  личность</a:t>
            </a:r>
          </a:p>
          <a:p>
            <a:r>
              <a:rPr lang="ru-RU" sz="44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Орфографический словарь</a:t>
            </a:r>
          </a:p>
          <a:p>
            <a:r>
              <a:rPr lang="ru-RU" sz="44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Лекарства и питание (при необходимости)</a:t>
            </a:r>
          </a:p>
          <a:p>
            <a:endParaRPr lang="ru-RU" sz="4400" dirty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8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altLang="ru-RU" sz="4000" b="1" cap="none" dirty="0" smtClean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  <a:t>Запрещается </a:t>
            </a:r>
            <a:r>
              <a:rPr lang="ru-RU" altLang="ru-RU" sz="40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  <a:t>иметь при себе во время итогового сочинения (изложения)</a:t>
            </a:r>
            <a:br>
              <a:rPr lang="ru-RU" altLang="ru-RU" sz="4000" b="1" cap="none" dirty="0">
                <a:solidFill>
                  <a:srgbClr val="000000"/>
                </a:solidFill>
                <a:effectLst/>
                <a:latin typeface="Arial" charset="0"/>
                <a:ea typeface="+mn-ea"/>
                <a:cs typeface="Arial Unicode MS" charset="0"/>
              </a:rPr>
            </a:br>
            <a:endParaRPr lang="ru-RU" sz="4000" b="1" cap="none" dirty="0">
              <a:solidFill>
                <a:srgbClr val="000000"/>
              </a:solidFill>
              <a:effectLst/>
              <a:latin typeface="Arial" charset="0"/>
              <a:ea typeface="+mn-ea"/>
              <a:cs typeface="Arial Unicode MS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altLang="ru-RU" sz="4400" dirty="0" smtClean="0">
              <a:solidFill>
                <a:srgbClr val="000000"/>
              </a:solidFill>
              <a:latin typeface="Arial" charset="0"/>
              <a:cs typeface="Arial Unicode MS" charset="0"/>
            </a:endParaRPr>
          </a:p>
          <a:p>
            <a:r>
              <a:rPr lang="ru-RU" altLang="ru-RU" sz="48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Средства связи</a:t>
            </a:r>
          </a:p>
          <a:p>
            <a:r>
              <a:rPr lang="ru-RU" altLang="ru-RU" sz="48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электронно-вычислительную технику </a:t>
            </a:r>
          </a:p>
          <a:p>
            <a:r>
              <a:rPr lang="ru-RU" altLang="ru-RU" sz="48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фото- и видеоаппаратуру</a:t>
            </a:r>
          </a:p>
          <a:p>
            <a:r>
              <a:rPr lang="ru-RU" altLang="ru-RU" sz="48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 справочные материалы</a:t>
            </a:r>
          </a:p>
          <a:p>
            <a:r>
              <a:rPr lang="ru-RU" altLang="ru-RU" sz="48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письменные заметки </a:t>
            </a:r>
          </a:p>
          <a:p>
            <a:r>
              <a:rPr lang="ru-RU" altLang="ru-RU" sz="4800" dirty="0">
                <a:solidFill>
                  <a:srgbClr val="000000"/>
                </a:solidFill>
                <a:latin typeface="Arial" charset="0"/>
                <a:cs typeface="Arial Unicode MS" charset="0"/>
              </a:rPr>
              <a:t>иные средства хранения и передачи информации.</a:t>
            </a:r>
            <a:endParaRPr lang="ru-RU" sz="4800" dirty="0">
              <a:solidFill>
                <a:srgbClr val="000000"/>
              </a:solidFill>
              <a:latin typeface="Arial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3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137</TotalTime>
  <Words>860</Words>
  <Application>Microsoft Office PowerPoint</Application>
  <PresentationFormat>Экран (4:3)</PresentationFormat>
  <Paragraphs>122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Трек</vt:lpstr>
      <vt:lpstr>Презентация PowerPoint</vt:lpstr>
      <vt:lpstr>Презентация PowerPoint</vt:lpstr>
      <vt:lpstr>Информационные ресурсы </vt:lpstr>
      <vt:lpstr>Итоговое сочинение (изложение) </vt:lpstr>
      <vt:lpstr>Презентация PowerPoint</vt:lpstr>
      <vt:lpstr>Презентация PowerPoint</vt:lpstr>
      <vt:lpstr> Направления тем итогового сочинения: </vt:lpstr>
      <vt:lpstr>Разрешается иметь при себе во время итогового сочинения (изложения) </vt:lpstr>
      <vt:lpstr>Запрещается иметь при себе во время итогового сочинения (изложения) </vt:lpstr>
      <vt:lpstr>Запрещается</vt:lpstr>
      <vt:lpstr>Критерии оценки итогового сочинения (изложения) </vt:lpstr>
      <vt:lpstr>Заявление для участия в ЕГЭ </vt:lpstr>
      <vt:lpstr>Предметы ЕГЭ</vt:lpstr>
      <vt:lpstr>Презентация PowerPoint</vt:lpstr>
      <vt:lpstr>Правила и процедура проведения ЕГЭ</vt:lpstr>
      <vt:lpstr>ЕГЭ проводится в специальных пунктах проведения экзамена (ППЭ)</vt:lpstr>
      <vt:lpstr>Презентация PowerPoint</vt:lpstr>
      <vt:lpstr>Действия участников ЕГЭ во время проведения экзаменов</vt:lpstr>
      <vt:lpstr>Запрещено иметь при себе  во время ЕГЭ</vt:lpstr>
      <vt:lpstr>По окончании экзамена</vt:lpstr>
      <vt:lpstr>Результаты ЕГЭ</vt:lpstr>
      <vt:lpstr>Неудовлетворительный результат</vt:lpstr>
      <vt:lpstr>Презентация PowerPoint</vt:lpstr>
      <vt:lpstr>До повторной сдачи ЕГЭ в текущем году не допускаются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Бухгалтерия</cp:lastModifiedBy>
  <cp:revision>17</cp:revision>
  <dcterms:created xsi:type="dcterms:W3CDTF">2015-10-15T14:48:04Z</dcterms:created>
  <dcterms:modified xsi:type="dcterms:W3CDTF">2017-11-16T09:08:23Z</dcterms:modified>
</cp:coreProperties>
</file>